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392" r:id="rId3"/>
    <p:sldId id="311" r:id="rId4"/>
    <p:sldId id="386" r:id="rId5"/>
    <p:sldId id="390" r:id="rId6"/>
    <p:sldId id="39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6">
          <p15:clr>
            <a:srgbClr val="A4A3A4"/>
          </p15:clr>
        </p15:guide>
        <p15:guide id="2" pos="3595">
          <p15:clr>
            <a:srgbClr val="A4A3A4"/>
          </p15:clr>
        </p15:guide>
        <p15:guide id="3" orient="horz">
          <p15:clr>
            <a:srgbClr val="A4A3A4"/>
          </p15:clr>
        </p15:guide>
        <p15:guide id="4" pos="4015">
          <p15:clr>
            <a:srgbClr val="A4A3A4"/>
          </p15:clr>
        </p15:guide>
        <p15:guide id="5" orient="horz" pos="1839">
          <p15:clr>
            <a:srgbClr val="A4A3A4"/>
          </p15:clr>
        </p15:guide>
        <p15:guide id="6" orient="horz" pos="2263">
          <p15:clr>
            <a:srgbClr val="A4A3A4"/>
          </p15:clr>
        </p15:guide>
        <p15:guide id="7" pos="2511">
          <p15:clr>
            <a:srgbClr val="A4A3A4"/>
          </p15:clr>
        </p15:guide>
        <p15:guide id="8" pos="130">
          <p15:clr>
            <a:srgbClr val="A4A3A4"/>
          </p15:clr>
        </p15:guide>
        <p15:guide id="9" orient="horz" pos="2675">
          <p15:clr>
            <a:srgbClr val="A4A3A4"/>
          </p15:clr>
        </p15:guide>
        <p15:guide id="10" orient="horz" pos="2043">
          <p15:clr>
            <a:srgbClr val="A4A3A4"/>
          </p15:clr>
        </p15:guide>
        <p15:guide id="11" orient="horz" pos="1611">
          <p15:clr>
            <a:srgbClr val="A4A3A4"/>
          </p15:clr>
        </p15:guide>
        <p15:guide id="12" orient="horz" pos="3823">
          <p15:clr>
            <a:srgbClr val="A4A3A4"/>
          </p15:clr>
        </p15:guide>
        <p15:guide id="13" orient="horz" pos="920">
          <p15:clr>
            <a:srgbClr val="A4A3A4"/>
          </p15:clr>
        </p15:guide>
        <p15:guide id="14" pos="129">
          <p15:clr>
            <a:srgbClr val="A4A3A4"/>
          </p15:clr>
        </p15:guide>
        <p15:guide id="15" pos="3428">
          <p15:clr>
            <a:srgbClr val="A4A3A4"/>
          </p15:clr>
        </p15:guide>
        <p15:guide id="16" pos="25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lles Bourret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76AC"/>
    <a:srgbClr val="1079FF"/>
    <a:srgbClr val="87C8FF"/>
    <a:srgbClr val="5DBCCB"/>
    <a:srgbClr val="FFCC00"/>
    <a:srgbClr val="FFCC66"/>
    <a:srgbClr val="8BB9CB"/>
    <a:srgbClr val="6A9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88906" autoAdjust="0"/>
  </p:normalViewPr>
  <p:slideViewPr>
    <p:cSldViewPr snapToGrid="0" snapToObjects="1">
      <p:cViewPr varScale="1">
        <p:scale>
          <a:sx n="88" d="100"/>
          <a:sy n="88" d="100"/>
        </p:scale>
        <p:origin x="208" y="416"/>
      </p:cViewPr>
      <p:guideLst>
        <p:guide orient="horz" pos="2096"/>
        <p:guide pos="3595"/>
        <p:guide orient="horz"/>
        <p:guide pos="4015"/>
        <p:guide orient="horz" pos="1839"/>
        <p:guide orient="horz" pos="2263"/>
        <p:guide pos="2511"/>
        <p:guide pos="130"/>
        <p:guide orient="horz" pos="2675"/>
        <p:guide orient="horz" pos="2043"/>
        <p:guide orient="horz" pos="1611"/>
        <p:guide orient="horz" pos="3823"/>
        <p:guide orient="horz" pos="920"/>
        <p:guide pos="129"/>
        <p:guide pos="3428"/>
        <p:guide pos="25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2" d="100"/>
          <a:sy n="62" d="100"/>
        </p:scale>
        <p:origin x="-246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05388-346C-E845-8AAD-F8683408FCA2}" type="datetimeFigureOut">
              <a:rPr lang="en-US" smtClean="0"/>
              <a:t>3/27/19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3056B-4511-2C40-A7E7-0FB6B46A8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4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Technical support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BCBB-A8FC-7742-B5D5-D817EF37EC1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449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EF67B-4DD6-5147-AC1E-21ABD25CDB4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84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3056B-4511-2C40-A7E7-0FB6B46A81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81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7A4B4-FCF0-49D1-A1D3-4225A628C7D4}" type="datetime1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F3F8-67C6-A447-A898-D0B526BEF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6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8E719-24BC-4551-93B5-AB2177C95398}" type="datetime1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F3F8-67C6-A447-A898-D0B526BEF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33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0BAC-7DBE-4661-96D3-C63099F577FA}" type="datetime1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F3F8-67C6-A447-A898-D0B526BEF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18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A503-4F84-4EED-8120-4BD3DDC1FFAA}" type="datetime1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F3F8-67C6-A447-A898-D0B526BEF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9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B6F7-2B63-4F34-B2BB-D3C7BEE353AD}" type="datetime1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F3F8-67C6-A447-A898-D0B526BEF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56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7040-BC48-498B-8E0C-0F217A90F0DD}" type="datetime1">
              <a:rPr lang="en-US" smtClean="0"/>
              <a:t>3/27/19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F3F8-67C6-A447-A898-D0B526BEF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83D5-E35F-411E-9826-9535D1C55C0C}" type="datetime1">
              <a:rPr lang="en-US" smtClean="0"/>
              <a:t>3/27/19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F3F8-67C6-A447-A898-D0B526BEF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2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C4A3-8499-413C-955D-98BD5C2C7F45}" type="datetime1">
              <a:rPr lang="en-US" smtClean="0"/>
              <a:t>3/27/19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F3F8-67C6-A447-A898-D0B526BEF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74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C060-C8A6-43B0-B280-9854BB1F27F9}" type="datetime1">
              <a:rPr lang="en-US" smtClean="0"/>
              <a:t>3/27/19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F3F8-67C6-A447-A898-D0B526BEF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99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F2A37-0728-4BAD-904B-F4F8B779A3D6}" type="datetime1">
              <a:rPr lang="en-US" smtClean="0"/>
              <a:t>3/27/19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F3F8-67C6-A447-A898-D0B526BEF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98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D665-CCB8-4917-BD5D-C3BAAB89AEF4}" type="datetime1">
              <a:rPr lang="en-US" smtClean="0"/>
              <a:t>3/27/19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F3F8-67C6-A447-A898-D0B526BEF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1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49627-D519-4A8E-80CE-CEB5700FC7DF}" type="datetime1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EF3F8-67C6-A447-A898-D0B526BEF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7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tiff"/><Relationship Id="rId18" Type="http://schemas.openxmlformats.org/officeDocument/2006/relationships/image" Target="../media/image15.tiff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openxmlformats.org/officeDocument/2006/relationships/image" Target="../media/image9.tiff"/><Relationship Id="rId17" Type="http://schemas.openxmlformats.org/officeDocument/2006/relationships/image" Target="../media/image14.tif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8.tiff"/><Relationship Id="rId5" Type="http://schemas.microsoft.com/office/2007/relationships/hdphoto" Target="../media/hdphoto1.wdp"/><Relationship Id="rId15" Type="http://schemas.openxmlformats.org/officeDocument/2006/relationships/image" Target="../media/image12.tiff"/><Relationship Id="rId10" Type="http://schemas.openxmlformats.org/officeDocument/2006/relationships/image" Target="../media/image7.tiff"/><Relationship Id="rId4" Type="http://schemas.openxmlformats.org/officeDocument/2006/relationships/image" Target="../media/image3.png"/><Relationship Id="rId9" Type="http://schemas.openxmlformats.org/officeDocument/2006/relationships/image" Target="../media/image6.jpeg"/><Relationship Id="rId14" Type="http://schemas.openxmlformats.org/officeDocument/2006/relationships/image" Target="../media/image1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504" y="298450"/>
            <a:ext cx="10558991" cy="60579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>
                <a:latin typeface="Helvetica" pitchFamily="2" charset="0"/>
              </a:rPr>
              <a:t>Fraud Lawyers Association Presentation:</a:t>
            </a:r>
            <a:br>
              <a:rPr lang="en-US" sz="4000" b="1" dirty="0"/>
            </a:br>
            <a:r>
              <a:rPr lang="en-US" sz="4000" b="1" dirty="0">
                <a:latin typeface="Helvetica" pitchFamily="2" charset="0"/>
              </a:rPr>
              <a:t>Scientific Analysis of Art</a:t>
            </a:r>
            <a:br>
              <a:rPr lang="en-US" sz="4000" b="1" dirty="0"/>
            </a:br>
            <a:r>
              <a:rPr lang="en-US" sz="2800" b="1" dirty="0">
                <a:latin typeface="Helvetica" pitchFamily="2" charset="0"/>
              </a:rPr>
              <a:t>27</a:t>
            </a:r>
            <a:r>
              <a:rPr lang="en-US" sz="2800" b="1" baseline="30000" dirty="0">
                <a:latin typeface="Helvetica" pitchFamily="2" charset="0"/>
              </a:rPr>
              <a:t>th</a:t>
            </a:r>
            <a:r>
              <a:rPr lang="en-US" sz="2800" b="1" dirty="0">
                <a:latin typeface="Helvetica" pitchFamily="2" charset="0"/>
              </a:rPr>
              <a:t> March 2019</a:t>
            </a:r>
            <a:br>
              <a:rPr lang="en-US" sz="3600" b="1" dirty="0">
                <a:latin typeface="Helvetica" pitchFamily="2" charset="0"/>
              </a:rPr>
            </a:br>
            <a:br>
              <a:rPr lang="en-US" sz="2800" b="1" dirty="0">
                <a:latin typeface="Helvetica" pitchFamily="2" charset="0"/>
              </a:rPr>
            </a:br>
            <a:r>
              <a:rPr lang="en-US" sz="2800" b="1" dirty="0">
                <a:latin typeface="Helvetica" pitchFamily="2" charset="0"/>
              </a:rPr>
              <a:t>Francis Eastaugh</a:t>
            </a:r>
            <a:br>
              <a:rPr lang="en-US" sz="2800" b="1" dirty="0">
                <a:latin typeface="Helvetica" pitchFamily="2" charset="0"/>
              </a:rPr>
            </a:br>
            <a:r>
              <a:rPr lang="en-US" sz="2800" b="1" dirty="0">
                <a:latin typeface="Helvetica" pitchFamily="2" charset="0"/>
              </a:rPr>
              <a:t>Director, Business Development</a:t>
            </a:r>
            <a:br>
              <a:rPr lang="en-US" sz="2800" b="1" dirty="0">
                <a:latin typeface="Helvetica" pitchFamily="2" charset="0"/>
              </a:rPr>
            </a:br>
            <a:r>
              <a:rPr lang="en-US" sz="2800" b="1" dirty="0">
                <a:latin typeface="Helvetica" pitchFamily="2" charset="0"/>
              </a:rPr>
              <a:t>Art Analysis &amp; Research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25AF3D-524F-47BC-8DC0-7E32082FA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/>
              <a:t>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44872-42A9-4BF1-8D0A-9449D795D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F3F8-67C6-A447-A898-D0B526BEF068}" type="slidenum">
              <a:rPr lang="en-US" sz="1000" smtClean="0"/>
              <a:t>1</a:t>
            </a:fld>
            <a:endParaRPr lang="en-US" sz="1000"/>
          </a:p>
        </p:txBody>
      </p:sp>
      <p:pic>
        <p:nvPicPr>
          <p:cNvPr id="7" name="Picture 6" descr="\\Agamemnon\d\AAR\Logo\AA&amp;R Logo 6.png">
            <a:extLst>
              <a:ext uri="{FF2B5EF4-FFF2-40B4-BE49-F238E27FC236}">
                <a16:creationId xmlns:a16="http://schemas.microsoft.com/office/drawing/2014/main" id="{342FA14A-2225-B245-A2F7-B7E5A11EB84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53189" y="680812"/>
            <a:ext cx="1285619" cy="142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16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08D48-A715-0C42-86EC-0255561E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Fakes and Forgeries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AD79F-5EFF-BD4A-89A0-F6E293AE1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Helvetica" pitchFamily="2" charset="0"/>
              </a:rPr>
              <a:t>New problems?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Helvetica" pitchFamily="2" charset="0"/>
              </a:rPr>
              <a:t>New solutions.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Helvetica" pitchFamily="2" charset="0"/>
              </a:rPr>
              <a:t>Good actors and bad actors.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Helvetica" pitchFamily="2" charset="0"/>
              </a:rPr>
              <a:t>High cost of failure for transactions.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CB0BA8-56D7-F346-AE36-F2E563A9D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74E64-E081-FC41-9B18-0B7139F2E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F3F8-67C6-A447-A898-D0B526BEF0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55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200" y="68655"/>
            <a:ext cx="10515600" cy="107575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Helvetica" pitchFamily="2" charset="0"/>
                <a:cs typeface="Gill Sans" panose="020B0502020104020203" pitchFamily="34" charset="-79"/>
              </a:rPr>
              <a:t>What is scientific art analysis?</a:t>
            </a:r>
          </a:p>
        </p:txBody>
      </p:sp>
      <p:pic>
        <p:nvPicPr>
          <p:cNvPr id="32" name="Picture 31" descr="\\Bellerophon\d\Projects\AAR000187\A\Working\AAAR0187 Rect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879" y="2329027"/>
            <a:ext cx="949637" cy="12577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\\Bellerophon\d\Projects\AAR000187\A\Working\AAR0187 Recto IR high-res med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6260" y="2319201"/>
            <a:ext cx="910096" cy="12675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\\Bellerophon\d\Projects\AAR000187\A\Working\AA\AAR0187 Recto UV med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789" y="4183917"/>
            <a:ext cx="955727" cy="12675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\\Bellerophon\d\Projects\AAR000187\A\Working\AA\AAR0187 X-ray med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9880" y="4183916"/>
            <a:ext cx="913476" cy="12675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672789" y="3658641"/>
            <a:ext cx="955727" cy="42454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1400" kern="1200">
                <a:solidFill>
                  <a:schemeClr val="tx1"/>
                </a:solidFill>
                <a:latin typeface="Garamond" panose="02020404030301010803" pitchFamily="18" charset="0"/>
              </a:rPr>
              <a:t>Visible light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103961" y="3658639"/>
            <a:ext cx="725317" cy="3847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1400" kern="1200">
                <a:solidFill>
                  <a:schemeClr val="tx1"/>
                </a:solidFill>
                <a:latin typeface="Garamond" panose="02020404030301010803" pitchFamily="18" charset="0"/>
              </a:rPr>
              <a:t>Infrared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72789" y="5552193"/>
            <a:ext cx="914400" cy="3847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1400" kern="1200">
                <a:latin typeface="Garamond" panose="02020404030301010803" pitchFamily="18" charset="0"/>
              </a:rPr>
              <a:t>Ultraviolet</a:t>
            </a:r>
            <a:endParaRPr lang="en-US" sz="1400" kern="120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15732" y="5556740"/>
            <a:ext cx="501773" cy="3847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1400" kern="1200">
                <a:latin typeface="Garamond" panose="02020404030301010803" pitchFamily="18" charset="0"/>
              </a:rPr>
              <a:t>X-ray</a:t>
            </a:r>
            <a:endParaRPr lang="en-US" sz="1400" kern="120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2278" y="1432867"/>
            <a:ext cx="2391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</a:rPr>
              <a:t>Technical Imaging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348061" y="3329595"/>
            <a:ext cx="1041060" cy="3847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1400" kern="1200">
                <a:solidFill>
                  <a:schemeClr val="tx1"/>
                </a:solidFill>
                <a:latin typeface="Garamond" panose="02020404030301010803" pitchFamily="18" charset="0"/>
              </a:rPr>
              <a:t>Paints &amp; Inks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986617" y="4817687"/>
            <a:ext cx="1755056" cy="3847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1400" kern="1200" dirty="0">
                <a:solidFill>
                  <a:schemeClr val="tx1"/>
                </a:solidFill>
                <a:latin typeface="Garamond" panose="02020404030301010803" pitchFamily="18" charset="0"/>
              </a:rPr>
              <a:t>Wood, Paper &amp; Canvas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873154" y="6097037"/>
            <a:ext cx="1981981" cy="3847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1400" kern="1200" dirty="0">
                <a:solidFill>
                  <a:schemeClr val="tx1"/>
                </a:solidFill>
                <a:latin typeface="Garamond" panose="02020404030301010803" pitchFamily="18" charset="0"/>
              </a:rPr>
              <a:t>Ceramics, Metals &amp; Alloys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708056" y="1436444"/>
            <a:ext cx="2214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Garamond" panose="02020404030301010803" pitchFamily="18" charset="0"/>
              </a:rPr>
              <a:t>Material Analysis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499956" y="1247477"/>
            <a:ext cx="2243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Garamond" panose="02020404030301010803" pitchFamily="18" charset="0"/>
              </a:rPr>
              <a:t>Proprietary Data</a:t>
            </a:r>
          </a:p>
          <a:p>
            <a:r>
              <a:rPr lang="en-US" sz="2400">
                <a:latin typeface="Garamond" panose="02020404030301010803" pitchFamily="18" charset="0"/>
              </a:rPr>
              <a:t>&amp; Data Analytics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6515" y="4267201"/>
            <a:ext cx="1195559" cy="1651355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6796766" y="5984558"/>
            <a:ext cx="1755056" cy="3847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1400">
                <a:latin typeface="Garamond" panose="02020404030301010803" pitchFamily="18" charset="0"/>
              </a:rPr>
              <a:t>Pigmentum Collection</a:t>
            </a:r>
            <a:endParaRPr lang="en-US" sz="1400" kern="120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939646" y="3823518"/>
            <a:ext cx="1371633" cy="3847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1400" kern="1200">
                <a:solidFill>
                  <a:schemeClr val="tx1"/>
                </a:solidFill>
                <a:latin typeface="Garamond" panose="02020404030301010803" pitchFamily="18" charset="0"/>
              </a:rPr>
              <a:t>Spectral Libraries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07809" y="2498898"/>
            <a:ext cx="897120" cy="90535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91448" y="3696765"/>
            <a:ext cx="894352" cy="90206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32349" y="2488159"/>
            <a:ext cx="955718" cy="93660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07809" y="4780928"/>
            <a:ext cx="894352" cy="89435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4292" y="4804897"/>
            <a:ext cx="894352" cy="894352"/>
          </a:xfrm>
          <a:prstGeom prst="ellipse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9720548" y="1273577"/>
            <a:ext cx="2002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Garamond" panose="02020404030301010803" pitchFamily="18" charset="0"/>
              </a:rPr>
              <a:t>Subject Matter </a:t>
            </a:r>
          </a:p>
          <a:p>
            <a:pPr algn="ctr"/>
            <a:r>
              <a:rPr lang="en-US" sz="2400">
                <a:latin typeface="Garamond" panose="02020404030301010803" pitchFamily="18" charset="0"/>
              </a:rPr>
              <a:t>Experts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527979" y="2713740"/>
            <a:ext cx="13512" cy="29676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6216919" y="2764784"/>
            <a:ext cx="13512" cy="29676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9020494" y="2733591"/>
            <a:ext cx="13512" cy="29676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178" y="2343940"/>
            <a:ext cx="1441493" cy="1461844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2949" y="5162396"/>
            <a:ext cx="902392" cy="880516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942" y="2343940"/>
            <a:ext cx="1298149" cy="978932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7472" y="3663009"/>
            <a:ext cx="1453346" cy="106094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C113D4A-38FC-DC4A-8594-FB5C1790C49B}"/>
              </a:ext>
            </a:extLst>
          </p:cNvPr>
          <p:cNvSpPr txBox="1"/>
          <p:nvPr/>
        </p:nvSpPr>
        <p:spPr>
          <a:xfrm>
            <a:off x="3348070" y="142075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Garamond" panose="02020404030301010803" pitchFamily="18" charset="0"/>
              </a:rPr>
              <a:t>+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7A5EAA8-CCDF-B74C-8D90-95C2B8B2ACBC}"/>
              </a:ext>
            </a:extLst>
          </p:cNvPr>
          <p:cNvSpPr txBox="1"/>
          <p:nvPr/>
        </p:nvSpPr>
        <p:spPr>
          <a:xfrm>
            <a:off x="6052283" y="143492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Garamond" panose="02020404030301010803" pitchFamily="18" charset="0"/>
              </a:rPr>
              <a:t>+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D2457A3-7345-7C45-B046-43B7C23049A5}"/>
              </a:ext>
            </a:extLst>
          </p:cNvPr>
          <p:cNvSpPr txBox="1"/>
          <p:nvPr/>
        </p:nvSpPr>
        <p:spPr>
          <a:xfrm>
            <a:off x="8860413" y="144185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Garamond" panose="02020404030301010803" pitchFamily="18" charset="0"/>
              </a:rPr>
              <a:t>+</a:t>
            </a:r>
          </a:p>
        </p:txBody>
      </p:sp>
      <p:sp>
        <p:nvSpPr>
          <p:cNvPr id="43" name="Footer Placeholder 1">
            <a:extLst>
              <a:ext uri="{FF2B5EF4-FFF2-40B4-BE49-F238E27FC236}">
                <a16:creationId xmlns:a16="http://schemas.microsoft.com/office/drawing/2014/main" id="{BB337B50-DA5C-5F47-8372-EC3EA553E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772927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3F6E1-AE0A-FB45-BB9C-211CCBBC5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Case Study - </a:t>
            </a:r>
            <a:r>
              <a:rPr lang="en-US" dirty="0" err="1">
                <a:latin typeface="Helvetica" pitchFamily="2" charset="0"/>
              </a:rPr>
              <a:t>Campendonk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79E4DEB7-A5DD-2143-B4E2-F39A71ADC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pic>
        <p:nvPicPr>
          <p:cNvPr id="5" name="Picture 4" descr="\\Agamemnon\d\AAR\Logo\AA&amp;R Logo 6.png">
            <a:extLst>
              <a:ext uri="{FF2B5EF4-FFF2-40B4-BE49-F238E27FC236}">
                <a16:creationId xmlns:a16="http://schemas.microsoft.com/office/drawing/2014/main" id="{4A7EB966-78E9-214C-9101-F81AF46A131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714626" y="492126"/>
            <a:ext cx="504043" cy="558203"/>
          </a:xfrm>
          <a:prstGeom prst="rect">
            <a:avLst/>
          </a:prstGeom>
        </p:spPr>
      </p:pic>
      <p:pic>
        <p:nvPicPr>
          <p:cNvPr id="8" name="Picture 7" descr="1474 Campendonk Recto sm.jpg">
            <a:extLst>
              <a:ext uri="{FF2B5EF4-FFF2-40B4-BE49-F238E27FC236}">
                <a16:creationId xmlns:a16="http://schemas.microsoft.com/office/drawing/2014/main" id="{43666CF7-28E6-1C42-B19A-73AC98FFE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6435" y="1825625"/>
            <a:ext cx="703912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99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3F6E1-AE0A-FB45-BB9C-211CCBBC5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Case Study – Double Trouble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79E4DEB7-A5DD-2143-B4E2-F39A71ADC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pic>
        <p:nvPicPr>
          <p:cNvPr id="5" name="Picture 4" descr="\\Agamemnon\d\AAR\Logo\AA&amp;R Logo 6.png">
            <a:extLst>
              <a:ext uri="{FF2B5EF4-FFF2-40B4-BE49-F238E27FC236}">
                <a16:creationId xmlns:a16="http://schemas.microsoft.com/office/drawing/2014/main" id="{4A7EB966-78E9-214C-9101-F81AF46A131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714626" y="492126"/>
            <a:ext cx="504043" cy="558203"/>
          </a:xfrm>
          <a:prstGeom prst="rect">
            <a:avLst/>
          </a:prstGeom>
        </p:spPr>
      </p:pic>
      <p:pic>
        <p:nvPicPr>
          <p:cNvPr id="6" name="Picture 5" descr="cubist pixelised.jpg">
            <a:extLst>
              <a:ext uri="{FF2B5EF4-FFF2-40B4-BE49-F238E27FC236}">
                <a16:creationId xmlns:a16="http://schemas.microsoft.com/office/drawing/2014/main" id="{D499DCBC-553A-0340-AA24-70B1A352C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17131" y="1552695"/>
            <a:ext cx="2980093" cy="4306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cubist pixelised.jpg">
            <a:extLst>
              <a:ext uri="{FF2B5EF4-FFF2-40B4-BE49-F238E27FC236}">
                <a16:creationId xmlns:a16="http://schemas.microsoft.com/office/drawing/2014/main" id="{57CBBF5F-65FE-5542-894A-7AED092728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71213" y="1552702"/>
            <a:ext cx="2980087" cy="43067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0696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3F6E1-AE0A-FB45-BB9C-211CCBBC5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Case Study - </a:t>
            </a:r>
            <a:r>
              <a:rPr lang="en-US" dirty="0" err="1">
                <a:latin typeface="Helvetica" pitchFamily="2" charset="0"/>
              </a:rPr>
              <a:t>Pechstein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79E4DEB7-A5DD-2143-B4E2-F39A71ADC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pic>
        <p:nvPicPr>
          <p:cNvPr id="5" name="Picture 4" descr="\\Agamemnon\d\AAR\Logo\AA&amp;R Logo 6.png">
            <a:extLst>
              <a:ext uri="{FF2B5EF4-FFF2-40B4-BE49-F238E27FC236}">
                <a16:creationId xmlns:a16="http://schemas.microsoft.com/office/drawing/2014/main" id="{4A7EB966-78E9-214C-9101-F81AF46A131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714626" y="492126"/>
            <a:ext cx="504043" cy="558203"/>
          </a:xfrm>
          <a:prstGeom prst="rect">
            <a:avLst/>
          </a:prstGeom>
        </p:spPr>
      </p:pic>
      <p:pic>
        <p:nvPicPr>
          <p:cNvPr id="6" name="Picture 5" descr="Screen Shot 2018-06-12 at 12.50.23 AM.png">
            <a:extLst>
              <a:ext uri="{FF2B5EF4-FFF2-40B4-BE49-F238E27FC236}">
                <a16:creationId xmlns:a16="http://schemas.microsoft.com/office/drawing/2014/main" id="{89867C2A-AE63-2743-8304-F2A274409B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699" y="1690688"/>
            <a:ext cx="7458601" cy="466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24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4334</TotalTime>
  <Words>92</Words>
  <Application>Microsoft Macintosh PowerPoint</Application>
  <PresentationFormat>Widescreen</PresentationFormat>
  <Paragraphs>40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Garamond</vt:lpstr>
      <vt:lpstr>Helvetica</vt:lpstr>
      <vt:lpstr>Office Theme</vt:lpstr>
      <vt:lpstr>    Fraud Lawyers Association Presentation: Scientific Analysis of Art 27th March 2019  Francis Eastaugh Director, Business Development Art Analysis &amp; Research</vt:lpstr>
      <vt:lpstr>Fakes and Forgeries</vt:lpstr>
      <vt:lpstr>What is scientific art analysis?</vt:lpstr>
      <vt:lpstr>Case Study - Campendonk</vt:lpstr>
      <vt:lpstr>Case Study – Double Trouble</vt:lpstr>
      <vt:lpstr>Case Study - Pechstein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Services Duane Henson| Art Analysis &amp; Research</dc:title>
  <dc:creator>Microsoft Office User</dc:creator>
  <cp:lastModifiedBy>Francis Eastaugh</cp:lastModifiedBy>
  <cp:revision>253</cp:revision>
  <dcterms:created xsi:type="dcterms:W3CDTF">2018-01-29T10:15:28Z</dcterms:created>
  <dcterms:modified xsi:type="dcterms:W3CDTF">2019-03-27T02:02:56Z</dcterms:modified>
</cp:coreProperties>
</file>