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docProps/app.xml" ContentType="application/vnd.openxmlformats-officedocument.extended-properties+xml"/>
  <Default Extension="png" ContentType="image/png"/>
  <Default Extension="jpeg" ContentType="image/jpeg"/>
  <Default Extension="rels" ContentType="application/vnd.openxmlformats-package.relationships+xml"/>
  <Default Extension="xml" ContentType="application/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4" r:id="rId1"/>
  </p:sldMasterIdLst>
  <p:notesMasterIdLst>
    <p:notesMasterId r:id="rId10"/>
  </p:notesMasterIdLst>
  <p:handoutMasterIdLst>
    <p:handoutMasterId r:id="rId11"/>
  </p:handoutMasterIdLst>
  <p:sldIdLst>
    <p:sldId id="271" r:id="rId2"/>
    <p:sldId id="310" r:id="rId3"/>
    <p:sldId id="314" r:id="rId4"/>
    <p:sldId id="326" r:id="rId5"/>
    <p:sldId id="333" r:id="rId6"/>
    <p:sldId id="328" r:id="rId7"/>
    <p:sldId id="308" r:id="rId8"/>
    <p:sldId id="325" r:id="rId9"/>
  </p:sldIdLst>
  <p:sldSz cx="12190413" cy="6858000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2B175E"/>
    <a:srgbClr val="FFFF9F"/>
    <a:srgbClr val="EC008C"/>
    <a:srgbClr val="00A1B1"/>
    <a:srgbClr val="B4BC1D"/>
    <a:srgbClr val="3F7897"/>
    <a:srgbClr val="003087"/>
    <a:srgbClr val="AC1A2F"/>
    <a:srgbClr val="3399D8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79683" autoAdjust="0"/>
  </p:normalViewPr>
  <p:slideViewPr>
    <p:cSldViewPr>
      <p:cViewPr>
        <p:scale>
          <a:sx n="60" d="100"/>
          <a:sy n="60" d="100"/>
        </p:scale>
        <p:origin x="-1120" y="288"/>
      </p:cViewPr>
      <p:guideLst>
        <p:guide orient="horz" pos="3877"/>
        <p:guide orient="horz" pos="1117"/>
        <p:guide pos="7343"/>
        <p:guide pos="346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856" y="-8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6" Type="http://schemas.openxmlformats.org/officeDocument/2006/relationships/slide" Target="slides/slide5.xml" />
  <Relationship Id="rId7" Type="http://schemas.openxmlformats.org/officeDocument/2006/relationships/slide" Target="slides/slide6.xml" />
  <Relationship Id="rId8" Type="http://schemas.openxmlformats.org/officeDocument/2006/relationships/slide" Target="slides/slide7.xml" />
  <Relationship Id="rId9" Type="http://schemas.openxmlformats.org/officeDocument/2006/relationships/slide" Target="slides/slide8.xml" />
  <Relationship Id="rId13" Type="http://schemas.openxmlformats.org/officeDocument/2006/relationships/viewProps" Target="viewProps.xml" />
  <Relationship Id="rId12" Type="http://schemas.openxmlformats.org/officeDocument/2006/relationships/presProps" Target="presProps.xml" />
  <Relationship Id="rId1" Type="http://schemas.openxmlformats.org/officeDocument/2006/relationships/slideMaster" Target="slideMasters/slideMaster1.xml" />
  <Relationship Id="rId11" Type="http://schemas.openxmlformats.org/officeDocument/2006/relationships/handoutMaster" Target="handoutMasters/handoutMaster1.xml" />
  <Relationship Id="rId15" Type="http://schemas.openxmlformats.org/officeDocument/2006/relationships/tableStyles" Target="tableStyles.xml" />
  <Relationship Id="rId10" Type="http://schemas.openxmlformats.org/officeDocument/2006/relationships/notesMaster" Target="notesMasters/notesMaster1.xml" />
  <Relationship Id="rId14" Type="http://schemas.openxmlformats.org/officeDocument/2006/relationships/theme" Target="theme/theme1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E745AB1-5504-45B0-9B39-DD8407913DFC}" type="datetime7">
              <a:rPr lang="en-US" smtClean="0"/>
              <a:t>Mar-19</a:t>
            </a:fld>
            <a:endParaRPr lang="en-GB" dirty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 dirty="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6837592-509D-4324-B368-AF96AB878FA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066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/>
            </a:lvl1pPr>
          </a:lstStyle>
          <a:p>
            <a:pPr>
              <a:defRPr/>
            </a:pPr>
            <a:fld id="{3E5C73C8-3C09-4232-9FE9-E7732F824636}" type="datetime7">
              <a:rPr lang="en-US" smtClean="0"/>
              <a:t>Mar-19</a:t>
            </a:fld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/>
            </a:lvl1pPr>
          </a:lstStyle>
          <a:p>
            <a:pPr>
              <a:defRPr/>
            </a:pPr>
            <a:fld id="{AF91D2A1-307B-4057-BF26-F42A66F34D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7694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6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9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95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02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9330" y="4860925"/>
            <a:ext cx="5680075" cy="46053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857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87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56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05083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00" y="1958975"/>
            <a:ext cx="10361613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00" y="3429000"/>
            <a:ext cx="8532813" cy="557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BA4F37-DEC3-44B1-B205-53248B500550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40942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50800" y="4297363"/>
            <a:ext cx="4668837" cy="1082675"/>
          </a:xfrm>
        </p:spPr>
        <p:txBody>
          <a:bodyPr anchor="b" anchorCtr="0"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50800" y="5584825"/>
            <a:ext cx="4668837" cy="3905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787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1736725"/>
            <a:ext cx="5386388" cy="4389438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A73FE0-77A4-49DA-ACBE-08078A8BCC5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6232525" y="1736725"/>
            <a:ext cx="5386388" cy="4389438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02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736725"/>
            <a:ext cx="5386388" cy="3619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lang="en-US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A73FE0-77A4-49DA-ACBE-08078A8BCC5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6232525" y="1736725"/>
            <a:ext cx="5386388" cy="3619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6232525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lang="en-US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985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981CF3-B149-4695-8498-A3D42FB366B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087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42C84B-9E01-4A53-9443-7D35DBA4A59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64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981CF3-B149-4695-8498-A3D42FB366B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74243" y="1747037"/>
            <a:ext cx="8406785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0590" y="1736725"/>
            <a:ext cx="11082338" cy="48269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550590" y="2317750"/>
            <a:ext cx="11064875" cy="3836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531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08A5A2-B448-4278-8466-756CD165386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420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863" y="1736725"/>
            <a:ext cx="11088687" cy="4413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7AAAB7-C7FC-4784-9A23-7AC994749E30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526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7775" y="469900"/>
            <a:ext cx="2771775" cy="5680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863" y="469900"/>
            <a:ext cx="8164512" cy="5680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98E642-612C-4820-9F07-E15627A11F86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296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736725"/>
            <a:ext cx="11088687" cy="44132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33C34C-0A39-42EC-B272-99AD733AE49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418297" y="6601612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712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736725"/>
            <a:ext cx="11088687" cy="441325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33C34C-0A39-42EC-B272-99AD733AE49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418297" y="6601612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894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ld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9" y="3780000"/>
            <a:ext cx="11106213" cy="1362075"/>
          </a:xfrm>
          <a:prstGeom prst="rect">
            <a:avLst/>
          </a:prstGeom>
        </p:spPr>
        <p:txBody>
          <a:bodyPr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9" y="1972800"/>
            <a:ext cx="11106213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A4DF95-2B07-4A21-BE93-2AEBCFB2FF4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38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- Aqu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9" y="2977200"/>
            <a:ext cx="11106213" cy="1362075"/>
          </a:xfrm>
          <a:prstGeom prst="rect">
            <a:avLst/>
          </a:prstGeom>
        </p:spPr>
        <p:txBody>
          <a:bodyPr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9" y="1807200"/>
            <a:ext cx="11106213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A4DF95-2B07-4A21-BE93-2AEBCFB2FF4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784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9" y="2977200"/>
            <a:ext cx="11106213" cy="1362075"/>
          </a:xfrm>
          <a:prstGeom prst="rect">
            <a:avLst/>
          </a:prstGeom>
        </p:spPr>
        <p:txBody>
          <a:bodyPr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9" y="1807200"/>
            <a:ext cx="11106213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A4DF95-2B07-4A21-BE93-2AEBCFB2FF4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813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-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9" y="2977200"/>
            <a:ext cx="11106213" cy="1362075"/>
          </a:xfrm>
          <a:prstGeom prst="rect">
            <a:avLst/>
          </a:prstGeom>
        </p:spPr>
        <p:txBody>
          <a:bodyPr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799" y="1807200"/>
            <a:ext cx="11106213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A4DF95-2B07-4A21-BE93-2AEBCFB2FF4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949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Slide with graphic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981CF3-B149-4695-8498-A3D42FB366B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416800" y="659765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0863" y="1736725"/>
            <a:ext cx="11088687" cy="4413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066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aption/comm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69900"/>
            <a:ext cx="11088687" cy="11953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5046" y="1736724"/>
            <a:ext cx="7001967" cy="436061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Image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830888" y="6597650"/>
            <a:ext cx="52705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3EDD03-5F88-4BDB-B3DE-C4972B36439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8416800" y="6588000"/>
            <a:ext cx="2162175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March 2019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550863" y="6597650"/>
            <a:ext cx="3860800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Theft and money laundering in the art market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0590" y="1736725"/>
            <a:ext cx="3373285" cy="4432054"/>
          </a:xfrm>
        </p:spPr>
        <p:txBody>
          <a:bodyPr/>
          <a:lstStyle>
            <a:lvl1pPr>
              <a:defRPr b="1"/>
            </a:lvl1pPr>
            <a:lvl2pPr>
              <a:defRPr/>
            </a:lvl2pPr>
          </a:lstStyle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</a:p>
          <a:p>
            <a:pPr lvl="0"/>
            <a:r>
              <a:rPr lang="en-US" dirty="0" smtClean="0"/>
              <a:t>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044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slideLayout" Target="../slideLayouts/slideLayout13.xml" />
  <Relationship Id="rId18" Type="http://schemas.openxmlformats.org/officeDocument/2006/relationships/theme" Target="../theme/theme1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17" Type="http://schemas.openxmlformats.org/officeDocument/2006/relationships/slideLayout" Target="../slideLayouts/slideLayout17.xml" />
  <Relationship Id="rId2" Type="http://schemas.openxmlformats.org/officeDocument/2006/relationships/slideLayout" Target="../slideLayouts/slideLayout2.xml" />
  <Relationship Id="rId16" Type="http://schemas.openxmlformats.org/officeDocument/2006/relationships/slideLayout" Target="../slideLayouts/slideLayout16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5" Type="http://schemas.openxmlformats.org/officeDocument/2006/relationships/slideLayout" Target="../slideLayouts/slideLayout15.xml" />
  <Relationship Id="rId10" Type="http://schemas.openxmlformats.org/officeDocument/2006/relationships/slideLayout" Target="../slideLayouts/slideLayout10.xml" />
  <Relationship Id="rId19" Type="http://schemas.openxmlformats.org/officeDocument/2006/relationships/image" Target="../media/image1.png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slideLayout" Target="../slideLayouts/slideLayout14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descreen footers slid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97613"/>
            <a:ext cx="12188825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469900"/>
            <a:ext cx="1108868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736725"/>
            <a:ext cx="11088687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30888" y="6597650"/>
            <a:ext cx="527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fld id="{856F00D0-A7E8-41BD-AEF8-8B20640C40B5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20138" y="6597650"/>
            <a:ext cx="21621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/>
            </a:r>
            <a:endParaRPr lang="en-GB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0863" y="6597650"/>
            <a:ext cx="3860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86" r:id="rId3"/>
    <p:sldLayoutId id="2147483667" r:id="rId4"/>
    <p:sldLayoutId id="2147483683" r:id="rId5"/>
    <p:sldLayoutId id="2147483684" r:id="rId6"/>
    <p:sldLayoutId id="2147483685" r:id="rId7"/>
    <p:sldLayoutId id="2147483676" r:id="rId8"/>
    <p:sldLayoutId id="2147483668" r:id="rId9"/>
    <p:sldLayoutId id="2147483682" r:id="rId10"/>
    <p:sldLayoutId id="2147483669" r:id="rId11"/>
    <p:sldLayoutId id="2147483670" r:id="rId12"/>
    <p:sldLayoutId id="2147483671" r:id="rId13"/>
    <p:sldLayoutId id="2147483679" r:id="rId14"/>
    <p:sldLayoutId id="2147483672" r:id="rId15"/>
    <p:sldLayoutId id="2147483674" r:id="rId16"/>
    <p:sldLayoutId id="2147483675" r:id="rId17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355600" indent="-35401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tx1"/>
          </a:solidFill>
          <a:latin typeface="+mn-lt"/>
          <a:cs typeface="+mn-cs"/>
        </a:defRPr>
      </a:lvl2pPr>
      <a:lvl3pPr marL="717550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076325" indent="-357188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>
          <a:solidFill>
            <a:schemeClr val="tx1"/>
          </a:solidFill>
          <a:latin typeface="+mn-lt"/>
          <a:cs typeface="+mn-cs"/>
        </a:defRPr>
      </a:lvl4pPr>
      <a:lvl5pPr marL="14382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8954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3526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8098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267075" indent="-36036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3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1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jpe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3.xm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3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10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3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4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13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90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1806575"/>
            <a:ext cx="3240087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2252462" y="0"/>
            <a:ext cx="2027094" cy="1988840"/>
          </a:xfrm>
          <a:prstGeom prst="rect">
            <a:avLst/>
          </a:prstGeom>
          <a:solidFill>
            <a:srgbClr val="FFFF9F"/>
          </a:solidFill>
          <a:ln>
            <a:noFill/>
          </a:ln>
          <a:extLst/>
        </p:spPr>
        <p:txBody>
          <a:bodyPr lIns="36000" tIns="36000" rIns="36000" bIns="36000"/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EC008C"/>
                </a:solidFill>
              </a:rPr>
              <a:t>Slide Layout:</a:t>
            </a:r>
            <a:br>
              <a:rPr lang="en-GB" sz="1600" dirty="0" smtClean="0">
                <a:solidFill>
                  <a:srgbClr val="EC008C"/>
                </a:solidFill>
              </a:rPr>
            </a:br>
            <a:r>
              <a:rPr lang="en-GB" sz="1600" spc="-50" dirty="0" smtClean="0">
                <a:solidFill>
                  <a:srgbClr val="EC008C"/>
                </a:solidFill>
              </a:rPr>
              <a:t>Blank slide</a:t>
            </a:r>
          </a:p>
          <a:p>
            <a:pPr marL="171450" lvl="1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b="0" dirty="0"/>
              <a:t>This is more engaging than a blank screen and helps reinforce audience awareness of </a:t>
            </a:r>
            <a:r>
              <a:rPr lang="en-GB" sz="1000" b="0" dirty="0" smtClean="0"/>
              <a:t>RPC</a:t>
            </a:r>
          </a:p>
          <a:p>
            <a:pPr marL="171450" lvl="1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b="0" dirty="0" smtClean="0"/>
              <a:t>Do not alter the size of the slides without consultation with DPD, </a:t>
            </a:r>
            <a:endParaRPr lang="en-GB" sz="1000" b="0" dirty="0"/>
          </a:p>
          <a:p>
            <a:pPr>
              <a:spcBef>
                <a:spcPct val="50000"/>
              </a:spcBef>
            </a:pPr>
            <a:endParaRPr lang="en-GB" sz="1600" spc="-50" dirty="0" smtClean="0">
              <a:solidFill>
                <a:srgbClr val="EC00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/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2C84B-9E01-4A53-9443-7D35DBA4A595}" type="slidenum">
              <a:rPr lang="en-GB" smtClean="0"/>
              <a:pPr/>
              <a:t>0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Theft and money laundering in the art market</a:t>
            </a:r>
            <a:endParaRPr lang="en-GB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Presentation to the Fraud Lawyers Association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Davina Given	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27 March 2019	</a:t>
            </a:r>
            <a:endParaRPr lang="en-GB" dirty="0"/>
          </a:p>
        </p:txBody>
      </p:sp>
      <p:pic>
        <p:nvPicPr>
          <p:cNvPr id="4112" name="Picture 16" descr="PPt competenc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6634163"/>
            <a:ext cx="2719387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2240448" y="1183"/>
            <a:ext cx="2027094" cy="2059665"/>
          </a:xfrm>
          <a:prstGeom prst="rect">
            <a:avLst/>
          </a:prstGeom>
          <a:solidFill>
            <a:srgbClr val="FFFF9F"/>
          </a:solidFill>
          <a:ln>
            <a:noFill/>
          </a:ln>
          <a:extLst/>
        </p:spPr>
        <p:txBody>
          <a:bodyPr lIns="36000" tIns="36000" rIns="36000" bIns="36000"/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EC008C"/>
                </a:solidFill>
              </a:rPr>
              <a:t>Slide Layout:</a:t>
            </a:r>
            <a:br>
              <a:rPr lang="en-GB" sz="1600" dirty="0" smtClean="0">
                <a:solidFill>
                  <a:srgbClr val="EC008C"/>
                </a:solidFill>
              </a:rPr>
            </a:br>
            <a:r>
              <a:rPr lang="en-GB" sz="1600" dirty="0" smtClean="0">
                <a:solidFill>
                  <a:srgbClr val="EC008C"/>
                </a:solidFill>
              </a:rPr>
              <a:t>Title slide</a:t>
            </a:r>
          </a:p>
          <a:p>
            <a:pPr marL="127000" lvl="1" indent="-125413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GB" sz="1000" b="0" dirty="0"/>
              <a:t>This should remain plain and white although a suitable client logo can be placed on the right hand side, but must not interfere with the RPC logo</a:t>
            </a:r>
          </a:p>
          <a:p>
            <a:pPr marL="127000" lvl="1" indent="-125413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GB" sz="1000" b="0" dirty="0"/>
              <a:t>The presenter name placeholder is </a:t>
            </a:r>
            <a:r>
              <a:rPr lang="en-GB" sz="1000" b="0" dirty="0" smtClean="0"/>
              <a:t>bottom </a:t>
            </a:r>
            <a:r>
              <a:rPr lang="en-GB" sz="1000" b="0" dirty="0"/>
              <a:t>aligned, and expands up for multiple </a:t>
            </a:r>
            <a:r>
              <a:rPr lang="en-GB" sz="1000" b="0" dirty="0" smtClean="0"/>
              <a:t>presenters</a:t>
            </a:r>
            <a:endParaRPr lang="en-GB" sz="1000" b="0" dirty="0"/>
          </a:p>
        </p:txBody>
      </p:sp>
    </p:spTree>
    <p:extLst>
      <p:ext uri="{BB962C8B-B14F-4D97-AF65-F5344CB8AC3E}">
        <p14:creationId xmlns:p14="http://schemas.microsoft.com/office/powerpoint/2010/main" val="3153387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 theft: the advantages of portability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Traditional theft </a:t>
            </a:r>
          </a:p>
          <a:p>
            <a:pPr lvl="2"/>
            <a:r>
              <a:rPr lang="en-GB" dirty="0" smtClean="0"/>
              <a:t>S1, Theft Act 1968, </a:t>
            </a:r>
            <a:r>
              <a:rPr lang="en-GB" dirty="0" err="1" smtClean="0"/>
              <a:t>etc</a:t>
            </a:r>
            <a:endParaRPr lang="en-GB" dirty="0"/>
          </a:p>
          <a:p>
            <a:pPr lvl="1"/>
            <a:r>
              <a:rPr lang="en-GB" dirty="0" smtClean="0"/>
              <a:t>War plunder</a:t>
            </a:r>
          </a:p>
          <a:p>
            <a:pPr lvl="2"/>
            <a:r>
              <a:rPr lang="en-US" dirty="0" smtClean="0"/>
              <a:t>1815 restitution of works seized by Napoleon</a:t>
            </a:r>
          </a:p>
          <a:p>
            <a:pPr lvl="2"/>
            <a:r>
              <a:rPr lang="en-US" dirty="0" smtClean="0"/>
              <a:t>1954 </a:t>
            </a:r>
            <a:r>
              <a:rPr lang="en-US" dirty="0"/>
              <a:t>Hague Convention for the Protection </a:t>
            </a:r>
            <a:r>
              <a:rPr lang="en-US" dirty="0" smtClean="0"/>
              <a:t>of </a:t>
            </a:r>
            <a:r>
              <a:rPr lang="en-US" dirty="0"/>
              <a:t>Cultural </a:t>
            </a:r>
            <a:endParaRPr lang="en-US" dirty="0" smtClean="0"/>
          </a:p>
          <a:p>
            <a:pPr marL="715962" lvl="3" indent="0">
              <a:buNone/>
            </a:pPr>
            <a:r>
              <a:rPr lang="en-US" sz="2000" dirty="0"/>
              <a:t>Property in the Event of Armed Conflict</a:t>
            </a:r>
            <a:endParaRPr lang="en-GB" sz="2000" dirty="0"/>
          </a:p>
          <a:p>
            <a:pPr lvl="3"/>
            <a:r>
              <a:rPr lang="en-US" dirty="0"/>
              <a:t>Cultural Property (Armed Conflicts) Act 2017</a:t>
            </a:r>
            <a:endParaRPr lang="en-GB" dirty="0"/>
          </a:p>
          <a:p>
            <a:pPr lvl="1"/>
            <a:r>
              <a:rPr lang="en-GB" dirty="0"/>
              <a:t>Nazi </a:t>
            </a:r>
            <a:r>
              <a:rPr lang="en-GB" dirty="0" smtClean="0"/>
              <a:t>looting 1933-1945</a:t>
            </a:r>
            <a:endParaRPr lang="en-GB" dirty="0"/>
          </a:p>
          <a:p>
            <a:pPr lvl="2"/>
            <a:r>
              <a:rPr lang="en-GB" dirty="0" smtClean="0"/>
              <a:t>Washington Principles 1999</a:t>
            </a:r>
          </a:p>
          <a:p>
            <a:pPr lvl="2"/>
            <a:r>
              <a:rPr lang="en-GB" dirty="0" smtClean="0"/>
              <a:t>Spoliation Advisory Panel</a:t>
            </a:r>
          </a:p>
          <a:p>
            <a:pPr lvl="2"/>
            <a:r>
              <a:rPr lang="en-GB" dirty="0" smtClean="0"/>
              <a:t>US HEAR Act 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4CDBA-9443-4249-AB2A-067CD8FD0637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/>
            </a:r>
            <a:endParaRPr lang="en-GB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2238790" y="1183"/>
            <a:ext cx="2027094" cy="1627617"/>
          </a:xfrm>
          <a:prstGeom prst="rect">
            <a:avLst/>
          </a:prstGeom>
          <a:solidFill>
            <a:srgbClr val="FFFF9F"/>
          </a:solidFill>
          <a:ln>
            <a:noFill/>
          </a:ln>
          <a:extLst/>
        </p:spPr>
        <p:txBody>
          <a:bodyPr lIns="36000" tIns="36000" rIns="36000" bIns="36000"/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EC008C"/>
                </a:solidFill>
              </a:rPr>
              <a:t>Slide Layout:</a:t>
            </a:r>
            <a:br>
              <a:rPr lang="en-GB" sz="1600" dirty="0" smtClean="0">
                <a:solidFill>
                  <a:srgbClr val="EC008C"/>
                </a:solidFill>
              </a:rPr>
            </a:br>
            <a:r>
              <a:rPr lang="en-GB" sz="1600" dirty="0" smtClean="0">
                <a:solidFill>
                  <a:srgbClr val="EC008C"/>
                </a:solidFill>
              </a:rPr>
              <a:t>Simple Bullet list</a:t>
            </a:r>
          </a:p>
          <a:p>
            <a:pPr>
              <a:spcBef>
                <a:spcPct val="50000"/>
              </a:spcBef>
            </a:pPr>
            <a:r>
              <a:rPr lang="en-GB" sz="1600" b="0" dirty="0" smtClean="0">
                <a:solidFill>
                  <a:schemeClr val="tx2"/>
                </a:solidFill>
              </a:rPr>
              <a:t>Simple bullet list</a:t>
            </a:r>
            <a:endParaRPr lang="en-GB" sz="1600" b="0" dirty="0">
              <a:solidFill>
                <a:schemeClr val="tx2"/>
              </a:solidFill>
            </a:endParaRPr>
          </a:p>
          <a:p>
            <a:pPr marL="127000" lvl="1" indent="-125413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GB" sz="1000" b="0" dirty="0"/>
              <a:t>The simple bullet </a:t>
            </a:r>
            <a:r>
              <a:rPr lang="en-GB" sz="1000" b="0" dirty="0" smtClean="0"/>
              <a:t>list slide </a:t>
            </a:r>
            <a:r>
              <a:rPr lang="en-GB" sz="1000" b="0" dirty="0"/>
              <a:t>has a main slide title and bullets only. There is no subheading or introductory text.</a:t>
            </a:r>
            <a:endParaRPr lang="en-GB" sz="1000" b="0" i="1" dirty="0"/>
          </a:p>
        </p:txBody>
      </p:sp>
      <p:pic>
        <p:nvPicPr>
          <p:cNvPr id="8" name="Picture 2" descr="Pablo Picasso. Harlequin Head, 1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01" y="1832081"/>
            <a:ext cx="3151386" cy="41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12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Stolen art: the disadvantages of uniqueness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Locating stolen art </a:t>
            </a:r>
          </a:p>
          <a:p>
            <a:pPr lvl="2"/>
            <a:r>
              <a:rPr lang="en-GB" dirty="0" smtClean="0"/>
              <a:t>Private art recovery specialists</a:t>
            </a:r>
          </a:p>
          <a:p>
            <a:pPr lvl="2"/>
            <a:r>
              <a:rPr lang="en-GB" dirty="0" smtClean="0"/>
              <a:t>Art &amp; Antiquities Squad / other police organisations</a:t>
            </a:r>
          </a:p>
          <a:p>
            <a:pPr lvl="3"/>
            <a:endParaRPr lang="en-GB" dirty="0" smtClean="0"/>
          </a:p>
          <a:p>
            <a:pPr lvl="1"/>
            <a:r>
              <a:rPr lang="en-GB" dirty="0" smtClean="0"/>
              <a:t>Buying stolen art</a:t>
            </a:r>
          </a:p>
          <a:p>
            <a:pPr lvl="2"/>
            <a:r>
              <a:rPr lang="en-GB" dirty="0"/>
              <a:t>Art Loss </a:t>
            </a:r>
            <a:r>
              <a:rPr lang="en-GB" dirty="0" smtClean="0"/>
              <a:t>Register</a:t>
            </a:r>
          </a:p>
          <a:p>
            <a:pPr lvl="3"/>
            <a:r>
              <a:rPr lang="en-GB" dirty="0"/>
              <a:t>The Medici papers</a:t>
            </a:r>
          </a:p>
          <a:p>
            <a:pPr lvl="2"/>
            <a:r>
              <a:rPr lang="en-GB" dirty="0" err="1" smtClean="0"/>
              <a:t>Ss</a:t>
            </a:r>
            <a:r>
              <a:rPr lang="en-GB" dirty="0" smtClean="0"/>
              <a:t> 3 and 4, Limitation Act 1980</a:t>
            </a:r>
          </a:p>
          <a:p>
            <a:pPr lvl="2"/>
            <a:r>
              <a:rPr lang="en-GB" dirty="0" smtClean="0"/>
              <a:t>Conflicts of laws: </a:t>
            </a:r>
            <a:r>
              <a:rPr lang="en-GB" i="1" dirty="0" err="1" smtClean="0"/>
              <a:t>lex</a:t>
            </a:r>
            <a:r>
              <a:rPr lang="en-GB" i="1" dirty="0" smtClean="0"/>
              <a:t> situs </a:t>
            </a:r>
            <a:r>
              <a:rPr lang="en-GB" dirty="0" smtClean="0"/>
              <a:t>vs</a:t>
            </a:r>
            <a:r>
              <a:rPr lang="en-GB" i="1" dirty="0" smtClean="0"/>
              <a:t> </a:t>
            </a:r>
            <a:r>
              <a:rPr lang="en-GB" i="1" dirty="0" err="1" smtClean="0"/>
              <a:t>lex</a:t>
            </a:r>
            <a:r>
              <a:rPr lang="en-GB" i="1" dirty="0" smtClean="0"/>
              <a:t> loci actus</a:t>
            </a:r>
          </a:p>
          <a:p>
            <a:pPr lvl="2"/>
            <a:r>
              <a:rPr lang="en-GB" i="1" dirty="0" smtClean="0"/>
              <a:t>De facto </a:t>
            </a:r>
            <a:r>
              <a:rPr lang="en-GB" dirty="0" smtClean="0"/>
              <a:t>bans on sale / export</a:t>
            </a:r>
          </a:p>
          <a:p>
            <a:pPr lvl="3"/>
            <a:r>
              <a:rPr lang="en-GB" dirty="0" err="1" smtClean="0"/>
              <a:t>Sevso</a:t>
            </a:r>
            <a:r>
              <a:rPr lang="en-GB" dirty="0" smtClean="0"/>
              <a:t> silver</a:t>
            </a:r>
          </a:p>
          <a:p>
            <a:pPr lvl="2"/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4CDBA-9443-4249-AB2A-067CD8FD0637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/>
            </a:r>
            <a:endParaRPr lang="en-GB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2238790" y="1183"/>
            <a:ext cx="2027094" cy="1627617"/>
          </a:xfrm>
          <a:prstGeom prst="rect">
            <a:avLst/>
          </a:prstGeom>
          <a:solidFill>
            <a:srgbClr val="FFFF9F"/>
          </a:solidFill>
          <a:ln>
            <a:noFill/>
          </a:ln>
          <a:extLst/>
        </p:spPr>
        <p:txBody>
          <a:bodyPr lIns="36000" tIns="36000" rIns="36000" bIns="36000"/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EC008C"/>
                </a:solidFill>
              </a:rPr>
              <a:t>Slide Layout:</a:t>
            </a:r>
            <a:br>
              <a:rPr lang="en-GB" sz="1600" dirty="0" smtClean="0">
                <a:solidFill>
                  <a:srgbClr val="EC008C"/>
                </a:solidFill>
              </a:rPr>
            </a:br>
            <a:r>
              <a:rPr lang="en-GB" sz="1600" dirty="0" smtClean="0">
                <a:solidFill>
                  <a:srgbClr val="EC008C"/>
                </a:solidFill>
              </a:rPr>
              <a:t>Simple Bullet list</a:t>
            </a:r>
          </a:p>
          <a:p>
            <a:pPr>
              <a:spcBef>
                <a:spcPct val="50000"/>
              </a:spcBef>
            </a:pPr>
            <a:r>
              <a:rPr lang="en-GB" sz="1600" b="0" dirty="0" smtClean="0">
                <a:solidFill>
                  <a:schemeClr val="tx2"/>
                </a:solidFill>
              </a:rPr>
              <a:t>Simple bullet list</a:t>
            </a:r>
            <a:endParaRPr lang="en-GB" sz="1600" b="0" dirty="0">
              <a:solidFill>
                <a:schemeClr val="tx2"/>
              </a:solidFill>
            </a:endParaRPr>
          </a:p>
          <a:p>
            <a:pPr marL="127000" lvl="1" indent="-125413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GB" sz="1000" b="0" dirty="0"/>
              <a:t>The simple bullet </a:t>
            </a:r>
            <a:r>
              <a:rPr lang="en-GB" sz="1000" b="0" dirty="0" smtClean="0"/>
              <a:t>list slide </a:t>
            </a:r>
            <a:r>
              <a:rPr lang="en-GB" sz="1000" b="0" dirty="0"/>
              <a:t>has a main slide title and bullets only. There is no subheading or introductory text.</a:t>
            </a:r>
            <a:endParaRPr lang="en-GB" sz="1000" b="0" i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1412776"/>
            <a:ext cx="4327791" cy="47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9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0862" y="1673661"/>
            <a:ext cx="7272535" cy="4389438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GB" dirty="0"/>
              <a:t>1970 UNESCO Convention </a:t>
            </a:r>
            <a:endParaRPr lang="en-GB" dirty="0" smtClean="0"/>
          </a:p>
          <a:p>
            <a:pPr lvl="1">
              <a:spcBef>
                <a:spcPts val="1200"/>
              </a:spcBef>
            </a:pPr>
            <a:r>
              <a:rPr lang="en-GB" dirty="0" smtClean="0"/>
              <a:t>Additional offences</a:t>
            </a:r>
          </a:p>
          <a:p>
            <a:pPr lvl="2">
              <a:spcBef>
                <a:spcPts val="1200"/>
              </a:spcBef>
            </a:pPr>
            <a:r>
              <a:rPr lang="en-GB" dirty="0" smtClean="0"/>
              <a:t>Dealing </a:t>
            </a:r>
            <a:r>
              <a:rPr lang="en-GB" dirty="0"/>
              <a:t>in Cultural Objects (Offences) Act 2003</a:t>
            </a:r>
          </a:p>
          <a:p>
            <a:pPr lvl="2">
              <a:spcBef>
                <a:spcPts val="1200"/>
              </a:spcBef>
            </a:pPr>
            <a:r>
              <a:rPr lang="en-GB" dirty="0"/>
              <a:t>Iraq (United Nations Sanctions) Order 2003  </a:t>
            </a:r>
          </a:p>
          <a:p>
            <a:pPr lvl="2">
              <a:spcBef>
                <a:spcPts val="1200"/>
              </a:spcBef>
            </a:pPr>
            <a:r>
              <a:rPr lang="en-GB" dirty="0"/>
              <a:t>Export Control (Syria Sanctions) Order 2013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Draft </a:t>
            </a:r>
            <a:r>
              <a:rPr lang="en-GB" dirty="0"/>
              <a:t>EU Regulation on the introduction and the import of cultural goods 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US approach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4CDBA-9443-4249-AB2A-067CD8FD0637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/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Antiquities: a special case</a:t>
            </a:r>
            <a:endParaRPr lang="en-GB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2238790" y="1183"/>
            <a:ext cx="2027094" cy="1627617"/>
          </a:xfrm>
          <a:prstGeom prst="rect">
            <a:avLst/>
          </a:prstGeom>
          <a:solidFill>
            <a:srgbClr val="FFFF9F"/>
          </a:solidFill>
          <a:ln>
            <a:noFill/>
          </a:ln>
          <a:extLst/>
        </p:spPr>
        <p:txBody>
          <a:bodyPr lIns="36000" tIns="36000" rIns="36000" bIns="36000"/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EC008C"/>
                </a:solidFill>
              </a:rPr>
              <a:t>Slide Layout:</a:t>
            </a:r>
            <a:br>
              <a:rPr lang="en-GB" sz="1600" dirty="0" smtClean="0">
                <a:solidFill>
                  <a:srgbClr val="EC008C"/>
                </a:solidFill>
              </a:rPr>
            </a:br>
            <a:r>
              <a:rPr lang="en-GB" sz="1600" dirty="0" smtClean="0">
                <a:solidFill>
                  <a:srgbClr val="EC008C"/>
                </a:solidFill>
              </a:rPr>
              <a:t>Simple Bullet list</a:t>
            </a:r>
          </a:p>
          <a:p>
            <a:pPr>
              <a:spcBef>
                <a:spcPct val="50000"/>
              </a:spcBef>
            </a:pPr>
            <a:r>
              <a:rPr lang="en-GB" sz="1600" b="0" dirty="0" smtClean="0">
                <a:solidFill>
                  <a:schemeClr val="tx2"/>
                </a:solidFill>
              </a:rPr>
              <a:t>Simple bullet list</a:t>
            </a:r>
            <a:endParaRPr lang="en-GB" sz="1600" b="0" dirty="0">
              <a:solidFill>
                <a:schemeClr val="tx2"/>
              </a:solidFill>
            </a:endParaRPr>
          </a:p>
          <a:p>
            <a:pPr marL="127000" lvl="1" indent="-125413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GB" sz="1000" b="0" dirty="0"/>
              <a:t>The simple bullet </a:t>
            </a:r>
            <a:r>
              <a:rPr lang="en-GB" sz="1000" b="0" dirty="0" smtClean="0"/>
              <a:t>list slide </a:t>
            </a:r>
            <a:r>
              <a:rPr lang="en-GB" sz="1000" b="0" dirty="0"/>
              <a:t>has a main slide title and bullets only. There is no subheading or introductory text.</a:t>
            </a:r>
            <a:endParaRPr lang="en-GB" sz="1000" b="0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1628800"/>
            <a:ext cx="4260761" cy="39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0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Money laundering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80046"/>
            <a:ext cx="7025228" cy="4413250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US" dirty="0" smtClean="0"/>
              <a:t>4MLD / </a:t>
            </a:r>
            <a:r>
              <a:rPr lang="en-US" dirty="0"/>
              <a:t>Money Laundering, Terrorist Financing and Transfer of Funds (Information on the Payer) Regulations </a:t>
            </a:r>
            <a:r>
              <a:rPr lang="en-US" dirty="0" smtClean="0"/>
              <a:t>2017</a:t>
            </a:r>
          </a:p>
          <a:p>
            <a:pPr lvl="2"/>
            <a:r>
              <a:rPr lang="en-US" dirty="0" smtClean="0"/>
              <a:t>"high value dealer" if payment in cash ≥ EUR 10,000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5MLD in force January 2020 – cash criterion removed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Art fairs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Dealers as agent or principal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Auctioneers</a:t>
            </a:r>
            <a:r>
              <a:rPr lang="en-US" dirty="0"/>
              <a:t>: when to perform CDD and on whom?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Resources required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Treasury approved guidance?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US legislation?</a:t>
            </a:r>
          </a:p>
          <a:p>
            <a:pPr marL="1587" lvl="1" indent="0">
              <a:buNone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4CDBA-9443-4249-AB2A-067CD8FD0637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GB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2238790" y="1183"/>
            <a:ext cx="2027094" cy="1627617"/>
          </a:xfrm>
          <a:prstGeom prst="rect">
            <a:avLst/>
          </a:prstGeom>
          <a:solidFill>
            <a:srgbClr val="FFFF9F"/>
          </a:solidFill>
          <a:ln>
            <a:noFill/>
          </a:ln>
          <a:extLst/>
        </p:spPr>
        <p:txBody>
          <a:bodyPr lIns="36000" tIns="36000" rIns="36000" bIns="36000"/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EC008C"/>
                </a:solidFill>
              </a:rPr>
              <a:t>Slide Layout:</a:t>
            </a:r>
            <a:br>
              <a:rPr lang="en-GB" sz="1600" dirty="0" smtClean="0">
                <a:solidFill>
                  <a:srgbClr val="EC008C"/>
                </a:solidFill>
              </a:rPr>
            </a:br>
            <a:r>
              <a:rPr lang="en-GB" sz="1600" dirty="0" smtClean="0">
                <a:solidFill>
                  <a:srgbClr val="EC008C"/>
                </a:solidFill>
              </a:rPr>
              <a:t>Simple Bullet list</a:t>
            </a:r>
          </a:p>
          <a:p>
            <a:pPr>
              <a:spcBef>
                <a:spcPct val="50000"/>
              </a:spcBef>
            </a:pPr>
            <a:r>
              <a:rPr lang="en-GB" sz="1600" b="0" dirty="0" smtClean="0">
                <a:solidFill>
                  <a:schemeClr val="tx2"/>
                </a:solidFill>
              </a:rPr>
              <a:t>Simple bullet list</a:t>
            </a:r>
            <a:endParaRPr lang="en-GB" sz="1600" b="0" dirty="0">
              <a:solidFill>
                <a:schemeClr val="tx2"/>
              </a:solidFill>
            </a:endParaRPr>
          </a:p>
          <a:p>
            <a:pPr marL="127000" lvl="1" indent="-125413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GB" sz="1000" b="0" dirty="0"/>
              <a:t>The simple bullet </a:t>
            </a:r>
            <a:r>
              <a:rPr lang="en-GB" sz="1000" b="0" dirty="0" smtClean="0"/>
              <a:t>list slide </a:t>
            </a:r>
            <a:r>
              <a:rPr lang="en-GB" sz="1000" b="0" dirty="0"/>
              <a:t>has a main slide title and bullets only. There is no subheading or introductory text.</a:t>
            </a:r>
            <a:endParaRPr lang="en-GB" sz="1000" b="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90" y="1628800"/>
            <a:ext cx="4351763" cy="389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549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Theft and money laundering in the art market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GB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292013" y="1736725"/>
            <a:ext cx="2027094" cy="900187"/>
          </a:xfrm>
          <a:prstGeom prst="rect">
            <a:avLst/>
          </a:prstGeom>
          <a:solidFill>
            <a:srgbClr val="FFFF9F"/>
          </a:solidFill>
          <a:ln>
            <a:noFill/>
          </a:ln>
          <a:extLst/>
        </p:spPr>
        <p:txBody>
          <a:bodyPr lIns="36000" tIns="36000" rIns="36000" bIns="36000"/>
          <a:lstStyle/>
          <a:p>
            <a:pPr>
              <a:spcBef>
                <a:spcPct val="50000"/>
              </a:spcBef>
            </a:pPr>
            <a:r>
              <a:rPr lang="en-GB" sz="1600" b="0" dirty="0" smtClean="0">
                <a:solidFill>
                  <a:schemeClr val="tx2"/>
                </a:solidFill>
              </a:rPr>
              <a:t>Holding </a:t>
            </a:r>
            <a:r>
              <a:rPr lang="en-GB" sz="1600" b="0" dirty="0">
                <a:solidFill>
                  <a:schemeClr val="tx2"/>
                </a:solidFill>
              </a:rPr>
              <a:t>slide</a:t>
            </a:r>
          </a:p>
          <a:p>
            <a:pPr marL="127000" lvl="1" indent="-125413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GB" sz="1000" b="0" dirty="0" smtClean="0"/>
              <a:t>Used at the end of the presentation when a question and answer session is planned</a:t>
            </a:r>
            <a:endParaRPr lang="en-GB" sz="1000" b="0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2292012" y="1"/>
            <a:ext cx="2228129" cy="620688"/>
          </a:xfrm>
          <a:prstGeom prst="rect">
            <a:avLst/>
          </a:prstGeom>
          <a:solidFill>
            <a:srgbClr val="FFFF9F"/>
          </a:solidFill>
          <a:ln>
            <a:noFill/>
          </a:ln>
          <a:extLst/>
        </p:spPr>
        <p:txBody>
          <a:bodyPr lIns="36000" tIns="36000" rIns="36000" bIns="36000"/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rgbClr val="EC008C"/>
                </a:solidFill>
              </a:rPr>
              <a:t>Slide Layout:</a:t>
            </a:r>
            <a:br>
              <a:rPr lang="en-GB" sz="1600" dirty="0" smtClean="0">
                <a:solidFill>
                  <a:srgbClr val="EC008C"/>
                </a:solidFill>
              </a:rPr>
            </a:br>
            <a:r>
              <a:rPr lang="en-GB" sz="1600" spc="-50" dirty="0" smtClean="0">
                <a:solidFill>
                  <a:srgbClr val="EC008C"/>
                </a:solidFill>
              </a:rPr>
              <a:t>Holding Slide – Purple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/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4DF95-2B07-4A21-BE93-2AEBCFB2FF41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90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1806575"/>
            <a:ext cx="3240087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/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2C84B-9E01-4A53-9443-7D35DBA4A59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609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RPC colours">
      <a:dk1>
        <a:srgbClr val="000000"/>
      </a:dk1>
      <a:lt1>
        <a:srgbClr val="FFFFFF"/>
      </a:lt1>
      <a:dk2>
        <a:srgbClr val="2B175E"/>
      </a:dk2>
      <a:lt2>
        <a:srgbClr val="5A5B5D"/>
      </a:lt2>
      <a:accent1>
        <a:srgbClr val="00A1B1"/>
      </a:accent1>
      <a:accent2>
        <a:srgbClr val="0099D8"/>
      </a:accent2>
      <a:accent3>
        <a:srgbClr val="3F7897"/>
      </a:accent3>
      <a:accent4>
        <a:srgbClr val="5A5B5D"/>
      </a:accent4>
      <a:accent5>
        <a:srgbClr val="003087"/>
      </a:accent5>
      <a:accent6>
        <a:srgbClr val="87C6B8"/>
      </a:accent6>
      <a:hlink>
        <a:srgbClr val="EC008C"/>
      </a:hlink>
      <a:folHlink>
        <a:srgbClr val="C0C0C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A1B1"/>
        </a:solidFill>
        <a:ln w="12700">
          <a:noFill/>
          <a:miter lim="800000"/>
          <a:headEnd/>
          <a:tailEnd/>
        </a:ln>
      </a:spPr>
      <a:bodyPr anchor="ctr"/>
      <a:lstStyle>
        <a:defPPr algn="ctr">
          <a:defRPr dirty="0">
            <a:solidFill>
              <a:schemeClr val="bg1"/>
            </a:solidFill>
          </a:defRPr>
        </a:defPPr>
      </a:lstStyle>
    </a:spDef>
    <a:lnDef>
      <a:spPr bwMode="auto">
        <a:noFill/>
        <a:ln w="6350">
          <a:solidFill>
            <a:schemeClr val="bg2"/>
          </a:solidFill>
          <a:miter lim="800000"/>
          <a:headEnd/>
          <a:tailEnd type="none" w="med" len="me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6166B"/>
        </a:dk2>
        <a:lt2>
          <a:srgbClr val="5A5B5D"/>
        </a:lt2>
        <a:accent1>
          <a:srgbClr val="00B2A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D5CD"/>
        </a:accent5>
        <a:accent6>
          <a:srgbClr val="AEAEAE"/>
        </a:accent6>
        <a:hlink>
          <a:srgbClr val="5A5B5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46166B"/>
        </a:dk2>
        <a:lt2>
          <a:srgbClr val="5A5B5D"/>
        </a:lt2>
        <a:accent1>
          <a:srgbClr val="00B2A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AAD5CD"/>
        </a:accent5>
        <a:accent6>
          <a:srgbClr val="008AB9"/>
        </a:accent6>
        <a:hlink>
          <a:srgbClr val="BD83C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307</Words>
  <Application>Microsoft Office PowerPoint</Application>
  <PresentationFormat>Custom</PresentationFormat>
  <Paragraphs>83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PowerPoint Presentation</vt:lpstr>
      <vt:lpstr>Theft and money laundering in the art market</vt:lpstr>
      <vt:lpstr>Art theft: the advantages of portability</vt:lpstr>
      <vt:lpstr>Stolen art: the disadvantages of uniqueness </vt:lpstr>
      <vt:lpstr>Antiquities: a special case</vt:lpstr>
      <vt:lpstr>Money laundering </vt:lpstr>
      <vt:lpstr>Theft and money laundering in the art market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